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398D8-8D5F-4139-82D3-3CCC17C3FF43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0989D-E532-4D9C-A3FD-725D07E8D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인사 아주 빠르게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251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재접속</a:t>
            </a:r>
            <a:r>
              <a:rPr lang="ko-KR" altLang="en-US" dirty="0" smtClean="0"/>
              <a:t> 기록이 없는 이용자의 데이터</a:t>
            </a:r>
            <a:r>
              <a:rPr lang="ko-KR" altLang="en-US" baseline="0" dirty="0" smtClean="0"/>
              <a:t> 로그를 분석하여 마지막 접속 전 게임 종료 유형을 나눴습니다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53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61%</a:t>
            </a:r>
            <a:r>
              <a:rPr lang="ko-KR" altLang="en-US" dirty="0" smtClean="0"/>
              <a:t>의 유저가 </a:t>
            </a:r>
            <a:r>
              <a:rPr lang="ko-KR" altLang="en-US" dirty="0" err="1" smtClean="0"/>
              <a:t>재접속을</a:t>
            </a:r>
            <a:r>
              <a:rPr lang="ko-KR" altLang="en-US" dirty="0" smtClean="0"/>
              <a:t> 하지 않은 이유 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인게임</a:t>
            </a:r>
            <a:r>
              <a:rPr lang="ko-KR" altLang="en-US" dirty="0" smtClean="0"/>
              <a:t> 플레이를 해보니 로그인 이후 게임의 메인 화면만 출력되어 이게 어떤 게임인지 뭐 하는 게임인지 게임을 하는 목적이 무엇인지 알려주지 않고 있습니다</a:t>
            </a:r>
            <a:endParaRPr lang="en-US" altLang="ko-KR" dirty="0" smtClean="0"/>
          </a:p>
          <a:p>
            <a:r>
              <a:rPr lang="en-US" altLang="ko-KR" dirty="0" smtClean="0"/>
              <a:t>35%</a:t>
            </a:r>
            <a:r>
              <a:rPr lang="ko-KR" altLang="en-US" dirty="0" smtClean="0"/>
              <a:t>의 유저가 </a:t>
            </a:r>
            <a:r>
              <a:rPr lang="ko-KR" altLang="en-US" dirty="0" err="1" smtClean="0"/>
              <a:t>재접속을</a:t>
            </a:r>
            <a:r>
              <a:rPr lang="ko-KR" altLang="en-US" dirty="0" smtClean="0"/>
              <a:t> 하지 않은 이유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 원인과 동일합니다 서브 컨텐츠에 대한 안내가 전혀 없었습니다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 인해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수가 수업 시간 이후로 </a:t>
            </a:r>
            <a:r>
              <a:rPr lang="en-US" altLang="ko-KR" dirty="0" smtClean="0"/>
              <a:t>0</a:t>
            </a:r>
            <a:r>
              <a:rPr lang="ko-KR" altLang="en-US" dirty="0" smtClean="0"/>
              <a:t>명이라는 결과로 나타났습니다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26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인게임에서만 원인을 찾지 않고 외적으로도 찾아보았습니다 이것은</a:t>
            </a:r>
            <a:r>
              <a:rPr lang="ko-KR" altLang="en-US" baseline="0" dirty="0" smtClean="0"/>
              <a:t> 게임을 배포한 홈페이지에 달린 리뷰를 분석하여 공통적으로 나온 키워드를 정리 한 것 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업데이트 과정에서 </a:t>
            </a:r>
            <a:r>
              <a:rPr lang="ko-KR" altLang="en-US" dirty="0" err="1" smtClean="0"/>
              <a:t>입력시간과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렉이</a:t>
            </a:r>
            <a:r>
              <a:rPr lang="ko-KR" altLang="en-US" dirty="0" smtClean="0"/>
              <a:t> 걸리는 문제는 해결했으니 남은 원인은 </a:t>
            </a:r>
            <a:r>
              <a:rPr lang="ko-KR" altLang="en-US" dirty="0" err="1" smtClean="0"/>
              <a:t>설명없음</a:t>
            </a:r>
            <a:r>
              <a:rPr lang="ko-KR" altLang="en-US" dirty="0" smtClean="0"/>
              <a:t> 이였습니다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인게임</a:t>
            </a:r>
            <a:r>
              <a:rPr lang="ko-KR" altLang="en-US" dirty="0" smtClean="0"/>
              <a:t> 원인과 동일한 결과가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92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</a:t>
            </a:r>
            <a:r>
              <a:rPr lang="ko-KR" altLang="en-US" baseline="0" dirty="0" smtClean="0"/>
              <a:t> 다른 외적 원인을 파악하려 경쟁사 게임들과 조회수를 비교 해 봤더니 조회수가 제일 적었습니다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62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차이점이 있어 관심도가 낮은지 파악해보니 </a:t>
            </a:r>
            <a:r>
              <a:rPr lang="ko-KR" altLang="en-US" dirty="0" err="1" smtClean="0"/>
              <a:t>지엠부재</a:t>
            </a:r>
            <a:r>
              <a:rPr lang="ko-KR" altLang="en-US" dirty="0" smtClean="0"/>
              <a:t> 홍보 이벤트 부분에서 큰 차이가 있었습니다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92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 총 정리 입니다 이것을</a:t>
            </a:r>
            <a:r>
              <a:rPr lang="ko-KR" altLang="en-US" baseline="0" dirty="0" smtClean="0"/>
              <a:t> 해결하기 위한 방법을 도출하였습니다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33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번은 같은 해결법이 있었습니다 정보를 제공해주는 부분에서 문제가 있었으니 정보를 제공해주면 됩니다</a:t>
            </a:r>
            <a:endParaRPr lang="en-US" altLang="ko-KR" dirty="0" smtClean="0"/>
          </a:p>
          <a:p>
            <a:r>
              <a:rPr lang="ko-KR" altLang="en-US" dirty="0" smtClean="0"/>
              <a:t>원인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번은 소통을 위한 </a:t>
            </a:r>
            <a:r>
              <a:rPr lang="en-US" altLang="ko-KR" dirty="0" smtClean="0"/>
              <a:t>GM</a:t>
            </a:r>
            <a:r>
              <a:rPr lang="ko-KR" altLang="en-US" dirty="0" smtClean="0"/>
              <a:t>을 채용함으로써 유저와의 거리를 좁히겠습니다</a:t>
            </a:r>
            <a:endParaRPr lang="en-US" altLang="ko-KR" dirty="0" smtClean="0"/>
          </a:p>
          <a:p>
            <a:r>
              <a:rPr lang="ko-KR" altLang="en-US" dirty="0" smtClean="0"/>
              <a:t>원인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게임 참여 유도를 위한 경품 이벤트를 게시하겠습니다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경품 이벤트를 게시하겠습니다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3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조가 쌓은 데이터 로그는 총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개로 이 로그들을 기반으로 분석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6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개수는 총 </a:t>
            </a:r>
            <a:r>
              <a:rPr lang="en-US" altLang="ko-KR" dirty="0" smtClean="0"/>
              <a:t>2581</a:t>
            </a:r>
            <a:r>
              <a:rPr lang="ko-KR" altLang="en-US" dirty="0" smtClean="0"/>
              <a:t>개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13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정식 출시 후 게임의 전반적인 운영상태를 확인하기 위해 </a:t>
            </a:r>
            <a:r>
              <a:rPr lang="en-US" altLang="ko-KR" dirty="0" smtClean="0"/>
              <a:t>ARU, DAU, MCU</a:t>
            </a:r>
            <a:r>
              <a:rPr lang="ko-KR" altLang="en-US" dirty="0" smtClean="0"/>
              <a:t>를 기본적으로 파악 해 보았습니다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누적 등록자 수 입니다 정식 출시한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 등록자 수는 </a:t>
            </a:r>
            <a:r>
              <a:rPr lang="en-US" altLang="ko-KR" dirty="0" smtClean="0"/>
              <a:t>8</a:t>
            </a:r>
            <a:r>
              <a:rPr lang="ko-KR" altLang="en-US" dirty="0" smtClean="0"/>
              <a:t>명이며 이후로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일전까지 이용자가 늘어나지 않았습니다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8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 단위 측정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수 입니다 </a:t>
            </a:r>
            <a:r>
              <a:rPr lang="en-US" altLang="ko-KR" dirty="0" smtClean="0"/>
              <a:t>ARU</a:t>
            </a:r>
            <a:r>
              <a:rPr lang="ko-KR" altLang="en-US" dirty="0" smtClean="0"/>
              <a:t>와 마찬가지로 정식 출시한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9</a:t>
            </a:r>
            <a:r>
              <a:rPr lang="ko-KR" altLang="en-US" dirty="0" smtClean="0"/>
              <a:t>명 이후로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일까지 </a:t>
            </a:r>
            <a:r>
              <a:rPr lang="ko-KR" altLang="en-US" dirty="0" err="1" smtClean="0"/>
              <a:t>접속자수는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명입니다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76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많은 동시 접속자가 발생한 날짜와 시간대를 측정했습니다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정식 출시한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일은 오후 </a:t>
            </a:r>
            <a:r>
              <a:rPr lang="en-US" altLang="ko-KR" dirty="0" smtClean="0"/>
              <a:t>1~3</a:t>
            </a:r>
            <a:r>
              <a:rPr lang="ko-KR" altLang="en-US" dirty="0" smtClean="0"/>
              <a:t>시에 </a:t>
            </a:r>
            <a:r>
              <a:rPr lang="en-US" altLang="ko-KR" dirty="0" smtClean="0"/>
              <a:t>7</a:t>
            </a:r>
            <a:r>
              <a:rPr lang="ko-KR" altLang="en-US" dirty="0" smtClean="0"/>
              <a:t>명이 접속하였으며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 오후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명입니다 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7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결론은 게임이 정상적으로 운영되고 있지 않다 라는 결론이 나왔습니다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0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원인을 찾아보려고 </a:t>
            </a:r>
            <a:r>
              <a:rPr lang="ko-KR" altLang="en-US" dirty="0" err="1" smtClean="0"/>
              <a:t>접속자들의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재접속</a:t>
            </a:r>
            <a:r>
              <a:rPr lang="ko-KR" altLang="en-US" baseline="0" dirty="0" smtClean="0"/>
              <a:t> 기록이 있는 이용자와 없는 이용자를 구분 해 봤더니 </a:t>
            </a:r>
            <a:r>
              <a:rPr lang="ko-KR" altLang="en-US" baseline="0" dirty="0" err="1" smtClean="0"/>
              <a:t>재접속을</a:t>
            </a:r>
            <a:r>
              <a:rPr lang="ko-KR" altLang="en-US" baseline="0" dirty="0" smtClean="0"/>
              <a:t> 하지 않는 이용자가 </a:t>
            </a:r>
            <a:r>
              <a:rPr lang="en-US" altLang="ko-KR" baseline="0" dirty="0" smtClean="0"/>
              <a:t>86% </a:t>
            </a:r>
            <a:r>
              <a:rPr lang="ko-KR" altLang="en-US" baseline="0" dirty="0" smtClean="0"/>
              <a:t>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0989D-E532-4D9C-A3FD-725D07E8D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8.png"/><Relationship Id="rId5" Type="http://schemas.openxmlformats.org/officeDocument/2006/relationships/image" Target="../media/image44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67.png"/><Relationship Id="rId4" Type="http://schemas.openxmlformats.org/officeDocument/2006/relationships/image" Target="../media/image4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4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8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6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4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2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41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03.png"/><Relationship Id="rId3" Type="http://schemas.openxmlformats.org/officeDocument/2006/relationships/image" Target="../media/image118.png"/><Relationship Id="rId7" Type="http://schemas.openxmlformats.org/officeDocument/2006/relationships/image" Target="../media/image12.png"/><Relationship Id="rId12" Type="http://schemas.openxmlformats.org/officeDocument/2006/relationships/image" Target="../media/image39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Relationship Id="rId1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29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2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5.png"/><Relationship Id="rId21" Type="http://schemas.openxmlformats.org/officeDocument/2006/relationships/image" Target="../media/image150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40.png"/><Relationship Id="rId24" Type="http://schemas.openxmlformats.org/officeDocument/2006/relationships/image" Target="../media/image133.png"/><Relationship Id="rId5" Type="http://schemas.openxmlformats.org/officeDocument/2006/relationships/image" Target="../media/image136.png"/><Relationship Id="rId15" Type="http://schemas.openxmlformats.org/officeDocument/2006/relationships/image" Target="../media/image144.png"/><Relationship Id="rId23" Type="http://schemas.openxmlformats.org/officeDocument/2006/relationships/image" Target="../media/image13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2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4.png"/><Relationship Id="rId18" Type="http://schemas.openxmlformats.org/officeDocument/2006/relationships/image" Target="../media/image145.png"/><Relationship Id="rId26" Type="http://schemas.openxmlformats.org/officeDocument/2006/relationships/image" Target="../media/image151.png"/><Relationship Id="rId3" Type="http://schemas.openxmlformats.org/officeDocument/2006/relationships/image" Target="../media/image152.png"/><Relationship Id="rId21" Type="http://schemas.openxmlformats.org/officeDocument/2006/relationships/image" Target="../media/image160.png"/><Relationship Id="rId7" Type="http://schemas.openxmlformats.org/officeDocument/2006/relationships/image" Target="../media/image148.png"/><Relationship Id="rId12" Type="http://schemas.openxmlformats.org/officeDocument/2006/relationships/image" Target="../media/image156.png"/><Relationship Id="rId17" Type="http://schemas.openxmlformats.org/officeDocument/2006/relationships/image" Target="../media/image158.png"/><Relationship Id="rId25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7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38.png"/><Relationship Id="rId24" Type="http://schemas.openxmlformats.org/officeDocument/2006/relationships/image" Target="../media/image163.png"/><Relationship Id="rId5" Type="http://schemas.openxmlformats.org/officeDocument/2006/relationships/image" Target="../media/image154.png"/><Relationship Id="rId15" Type="http://schemas.openxmlformats.org/officeDocument/2006/relationships/image" Target="../media/image143.png"/><Relationship Id="rId23" Type="http://schemas.openxmlformats.org/officeDocument/2006/relationships/image" Target="../media/image162.png"/><Relationship Id="rId10" Type="http://schemas.openxmlformats.org/officeDocument/2006/relationships/image" Target="../media/image155.png"/><Relationship Id="rId19" Type="http://schemas.openxmlformats.org/officeDocument/2006/relationships/image" Target="../media/image146.png"/><Relationship Id="rId4" Type="http://schemas.openxmlformats.org/officeDocument/2006/relationships/image" Target="../media/image153.png"/><Relationship Id="rId9" Type="http://schemas.openxmlformats.org/officeDocument/2006/relationships/image" Target="../media/image12.png"/><Relationship Id="rId14" Type="http://schemas.openxmlformats.org/officeDocument/2006/relationships/image" Target="../media/image142.png"/><Relationship Id="rId22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71.png"/><Relationship Id="rId10" Type="http://schemas.openxmlformats.org/officeDocument/2006/relationships/image" Target="../media/image44.png"/><Relationship Id="rId4" Type="http://schemas.openxmlformats.org/officeDocument/2006/relationships/image" Target="../media/image63.png"/><Relationship Id="rId9" Type="http://schemas.openxmlformats.org/officeDocument/2006/relationships/image" Target="../media/image42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6300" y="-5461000"/>
            <a:ext cx="14605000" cy="1460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65400" y="-838200"/>
            <a:ext cx="7886700" cy="788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3683000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0" y="3073400"/>
            <a:ext cx="7886700" cy="788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96900"/>
            <a:ext cx="1739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6200" y="9474200"/>
            <a:ext cx="38227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300" y="4864100"/>
            <a:ext cx="19951700" cy="537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" y="3657600"/>
            <a:ext cx="7848600" cy="170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49600" y="673100"/>
            <a:ext cx="1752600" cy="482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7233900" y="825500"/>
            <a:ext cx="1778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992600" y="825500"/>
            <a:ext cx="1778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751300" y="825500"/>
            <a:ext cx="177800" cy="152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522700" y="825500"/>
            <a:ext cx="177800" cy="15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281400" y="825500"/>
            <a:ext cx="177800" cy="15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6052800" y="825500"/>
            <a:ext cx="177800" cy="152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" y="4546600"/>
            <a:ext cx="3403600" cy="130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4546600"/>
            <a:ext cx="3492500" cy="130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78250" y="965200"/>
            <a:ext cx="27063700" cy="1211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900" y="2781300"/>
            <a:ext cx="13525500" cy="605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00" y="1790700"/>
            <a:ext cx="7645400" cy="209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0" y="2844800"/>
            <a:ext cx="12954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9800" y="3289300"/>
            <a:ext cx="4495800" cy="504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4419600"/>
            <a:ext cx="2070100" cy="207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6451600"/>
            <a:ext cx="40894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400" y="2794000"/>
            <a:ext cx="2374900" cy="114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000" y="5397500"/>
            <a:ext cx="15748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66200" y="3429000"/>
            <a:ext cx="6781800" cy="281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1400" y="5181600"/>
            <a:ext cx="1549400" cy="1244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8900" y="5372100"/>
            <a:ext cx="7137400" cy="360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75900" y="7975600"/>
            <a:ext cx="3683000" cy="17653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50850" y="342900"/>
            <a:ext cx="3530600" cy="3022600"/>
            <a:chOff x="450850" y="342900"/>
            <a:chExt cx="3530600" cy="3022600"/>
          </a:xfrm>
        </p:grpSpPr>
        <p:pic>
          <p:nvPicPr>
            <p:cNvPr id="22" name="Picture 1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33400" y="342900"/>
              <a:ext cx="1562100" cy="1524000"/>
            </a:xfrm>
            <a:prstGeom prst="rect">
              <a:avLst/>
            </a:prstGeom>
          </p:spPr>
        </p:pic>
        <p:pic>
          <p:nvPicPr>
            <p:cNvPr id="23" name="Picture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0850" y="571500"/>
              <a:ext cx="3530600" cy="2794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4546600"/>
            <a:ext cx="34036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0" y="3632200"/>
            <a:ext cx="79756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700" y="5702300"/>
            <a:ext cx="92964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6800" y="4229100"/>
            <a:ext cx="24638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4229100"/>
            <a:ext cx="2565400" cy="939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91200" y="685800"/>
            <a:ext cx="19913600" cy="891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12800" y="2921000"/>
            <a:ext cx="9956800" cy="445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2959100"/>
            <a:ext cx="965200" cy="48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" y="3289300"/>
            <a:ext cx="3302000" cy="370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0" y="4127500"/>
            <a:ext cx="15240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" y="5613400"/>
            <a:ext cx="29845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2921000"/>
            <a:ext cx="17653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7400" y="4826000"/>
            <a:ext cx="11684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3700" y="3340100"/>
            <a:ext cx="4991100" cy="207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40200" y="4813300"/>
            <a:ext cx="5257800" cy="265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8900" y="6731000"/>
            <a:ext cx="2717800" cy="13081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50850" y="342900"/>
            <a:ext cx="3530600" cy="3022600"/>
            <a:chOff x="450850" y="342900"/>
            <a:chExt cx="3530600" cy="3022600"/>
          </a:xfrm>
        </p:grpSpPr>
        <p:pic>
          <p:nvPicPr>
            <p:cNvPr id="22" name="Picture 1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33400" y="342900"/>
              <a:ext cx="1562100" cy="1524000"/>
            </a:xfrm>
            <a:prstGeom prst="rect">
              <a:avLst/>
            </a:prstGeom>
          </p:spPr>
        </p:pic>
        <p:pic>
          <p:nvPicPr>
            <p:cNvPr id="23" name="Picture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0850" y="571500"/>
              <a:ext cx="3530600" cy="2794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100" y="3975100"/>
            <a:ext cx="3086100" cy="113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8100" y="5181600"/>
            <a:ext cx="3086100" cy="113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0" y="1054100"/>
            <a:ext cx="40513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254000"/>
            <a:ext cx="40132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6800" y="3987800"/>
            <a:ext cx="32639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6800" y="5194300"/>
            <a:ext cx="3263900" cy="1257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8331200"/>
            <a:ext cx="15024100" cy="16256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033701" y="419100"/>
            <a:ext cx="12331700" cy="11112500"/>
            <a:chOff x="4267200" y="419100"/>
            <a:chExt cx="12331700" cy="11112500"/>
          </a:xfrm>
        </p:grpSpPr>
        <p:grpSp>
          <p:nvGrpSpPr>
            <p:cNvPr id="24" name="그룹 23"/>
            <p:cNvGrpSpPr/>
            <p:nvPr/>
          </p:nvGrpSpPr>
          <p:grpSpPr>
            <a:xfrm>
              <a:off x="4267200" y="419100"/>
              <a:ext cx="11938000" cy="11112500"/>
              <a:chOff x="3975100" y="368300"/>
              <a:chExt cx="11938000" cy="11112500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3975100" y="368300"/>
                <a:ext cx="11938000" cy="11112500"/>
                <a:chOff x="3975100" y="368300"/>
                <a:chExt cx="11938000" cy="11112500"/>
              </a:xfrm>
            </p:grpSpPr>
            <p:pic>
              <p:nvPicPr>
                <p:cNvPr id="11" name="Picture 1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81600" y="4241800"/>
                  <a:ext cx="10731500" cy="7239000"/>
                </a:xfrm>
                <a:prstGeom prst="rect">
                  <a:avLst/>
                </a:prstGeom>
              </p:spPr>
            </p:pic>
            <p:pic>
              <p:nvPicPr>
                <p:cNvPr id="12" name="Picture 1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75100" y="1219200"/>
                  <a:ext cx="3606800" cy="8445500"/>
                </a:xfrm>
                <a:prstGeom prst="rect">
                  <a:avLst/>
                </a:prstGeom>
              </p:spPr>
            </p:pic>
            <p:pic>
              <p:nvPicPr>
                <p:cNvPr id="13" name="Picture 1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02200" y="368300"/>
                  <a:ext cx="10388600" cy="7010400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7100" y="4305300"/>
                <a:ext cx="2489200" cy="3213100"/>
              </a:xfrm>
              <a:prstGeom prst="rect">
                <a:avLst/>
              </a:prstGeom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7600" y="4584700"/>
                <a:ext cx="4165600" cy="2349500"/>
              </a:xfrm>
              <a:prstGeom prst="rect">
                <a:avLst/>
              </a:prstGeom>
            </p:spPr>
          </p:pic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93300" y="2451100"/>
              <a:ext cx="6705600" cy="732790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518750" y="2273300"/>
            <a:ext cx="6096000" cy="5715000"/>
            <a:chOff x="4381500" y="2222500"/>
            <a:chExt cx="6096000" cy="57150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81500" y="2222500"/>
              <a:ext cx="1536700" cy="571500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23200" y="4940300"/>
              <a:ext cx="2654300" cy="78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517900"/>
            <a:ext cx="17805400" cy="4000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2700" y="5969000"/>
            <a:ext cx="1460500" cy="63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2700" y="6845300"/>
            <a:ext cx="1460500" cy="635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2700" y="5194300"/>
            <a:ext cx="1460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1917700"/>
            <a:ext cx="3403600" cy="130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900" y="2209800"/>
            <a:ext cx="32639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" y="254000"/>
            <a:ext cx="4216400" cy="186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00" y="1054100"/>
            <a:ext cx="75692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064000"/>
            <a:ext cx="5702300" cy="2781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6832600"/>
            <a:ext cx="5562600" cy="223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4013200"/>
            <a:ext cx="6172200" cy="5003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4241800"/>
            <a:ext cx="5308600" cy="326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300" y="6921500"/>
            <a:ext cx="3403600" cy="130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8500" y="7023100"/>
            <a:ext cx="3073400" cy="119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" y="254000"/>
            <a:ext cx="4229100" cy="186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1054100"/>
            <a:ext cx="9613900" cy="1866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400" y="2730500"/>
            <a:ext cx="3086100" cy="113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2794000"/>
            <a:ext cx="3073400" cy="1193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2984500"/>
            <a:ext cx="3263900" cy="1257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5100" y="2705100"/>
            <a:ext cx="30861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3800" y="2768600"/>
            <a:ext cx="3289300" cy="1193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90600" y="2730500"/>
            <a:ext cx="3086100" cy="1130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27100" y="2794000"/>
            <a:ext cx="31369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-1714500"/>
            <a:ext cx="17805400" cy="137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1714500"/>
            <a:ext cx="8902700" cy="685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0200"/>
            <a:ext cx="4330700" cy="279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2133600"/>
            <a:ext cx="79756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100" y="3340100"/>
            <a:ext cx="9296400" cy="241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0" y="4546600"/>
            <a:ext cx="6743700" cy="2413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100" y="6946900"/>
            <a:ext cx="5549900" cy="2413000"/>
          </a:xfrm>
          <a:prstGeom prst="rect">
            <a:avLst/>
          </a:prstGeom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4100" y="5759450"/>
            <a:ext cx="6121400" cy="241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3721100"/>
            <a:ext cx="3708400" cy="370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0200"/>
            <a:ext cx="3708400" cy="279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" y="1727200"/>
            <a:ext cx="79756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" y="3530600"/>
            <a:ext cx="75184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" y="5321300"/>
            <a:ext cx="6743700" cy="241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700" y="5105400"/>
            <a:ext cx="2159000" cy="186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700" y="7023100"/>
            <a:ext cx="2159000" cy="186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700" y="8623300"/>
            <a:ext cx="2159000" cy="1866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700" y="2463800"/>
            <a:ext cx="2159000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4700" y="2425700"/>
            <a:ext cx="12446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42900" y="5219700"/>
            <a:ext cx="3695700" cy="186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0" y="6248400"/>
            <a:ext cx="2019300" cy="78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9000" y="6845300"/>
            <a:ext cx="1397000" cy="1739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26800" y="6858000"/>
            <a:ext cx="1282700" cy="1739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8400" y="8788400"/>
            <a:ext cx="2108200" cy="144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47600" y="6946900"/>
            <a:ext cx="4521200" cy="1714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4400" y="8737600"/>
            <a:ext cx="4711700" cy="1778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49000" y="3048000"/>
            <a:ext cx="4064000" cy="1320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71700" y="2489200"/>
            <a:ext cx="2908300" cy="2095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17000" y="2984500"/>
            <a:ext cx="3340100" cy="1574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5000" y="2971800"/>
            <a:ext cx="8432800" cy="148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20500" y="1638300"/>
            <a:ext cx="3467100" cy="1689100"/>
          </a:xfrm>
          <a:prstGeom prst="rect">
            <a:avLst/>
          </a:prstGeom>
        </p:spPr>
      </p:pic>
      <p:pic>
        <p:nvPicPr>
          <p:cNvPr id="36" name="Picture 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5259" y="7213600"/>
            <a:ext cx="6121400" cy="2413000"/>
          </a:xfrm>
          <a:prstGeom prst="rect">
            <a:avLst/>
          </a:prstGeom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2170" y="8810024"/>
            <a:ext cx="5549900" cy="241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149600"/>
            <a:ext cx="42291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4953000"/>
            <a:ext cx="4216400" cy="213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6019800"/>
            <a:ext cx="2324100" cy="889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3225800"/>
            <a:ext cx="40640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2654300"/>
            <a:ext cx="2908300" cy="209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69900" y="3162300"/>
            <a:ext cx="33401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" y="279400"/>
            <a:ext cx="3683000" cy="290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6900" y="5118100"/>
            <a:ext cx="2159000" cy="186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6900" y="7708900"/>
            <a:ext cx="2159000" cy="1866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0700" y="2959100"/>
            <a:ext cx="2159000" cy="186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700" y="2921000"/>
            <a:ext cx="1244600" cy="939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8839200"/>
            <a:ext cx="2108200" cy="1447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100" y="6934200"/>
            <a:ext cx="1397000" cy="1739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2900" y="6934200"/>
            <a:ext cx="1282700" cy="17399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20500" y="4991100"/>
            <a:ext cx="1612900" cy="179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20500" y="2679700"/>
            <a:ext cx="1689100" cy="181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2000" y="7048500"/>
            <a:ext cx="4521200" cy="1714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11500" y="8775700"/>
            <a:ext cx="4711700" cy="1778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98200" y="7531100"/>
            <a:ext cx="2857500" cy="2857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87400" y="8089900"/>
            <a:ext cx="4787900" cy="172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55700" y="4965700"/>
            <a:ext cx="4013200" cy="2260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14400" y="2971800"/>
            <a:ext cx="4622800" cy="172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88900" y="7594600"/>
            <a:ext cx="889000" cy="8890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448233800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448233800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" y="3149600"/>
            <a:ext cx="8432800" cy="148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33600" y="1816100"/>
            <a:ext cx="3467100" cy="168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">
            <a:off x="9588500" y="1587500"/>
            <a:ext cx="14274800" cy="1427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0000">
            <a:off x="10960100" y="-3721100"/>
            <a:ext cx="11696700" cy="1169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3500" y="-2641600"/>
            <a:ext cx="10020300" cy="1002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7600" y="-6642100"/>
            <a:ext cx="10020300" cy="1002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673100"/>
            <a:ext cx="1739900" cy="91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9600" y="673100"/>
            <a:ext cx="1752600" cy="482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7233900" y="825500"/>
            <a:ext cx="177800" cy="15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992600" y="825500"/>
            <a:ext cx="1778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751300" y="825500"/>
            <a:ext cx="1778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522700" y="825500"/>
            <a:ext cx="1778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281400" y="825500"/>
            <a:ext cx="1778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6052800" y="825500"/>
            <a:ext cx="177800" cy="152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9144000"/>
            <a:ext cx="168656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" y="5562600"/>
            <a:ext cx="15849600" cy="542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46200" y="9474200"/>
            <a:ext cx="38227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5689600"/>
            <a:ext cx="6032500" cy="170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355600"/>
            <a:ext cx="62230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4419600"/>
            <a:ext cx="100584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6794500"/>
            <a:ext cx="100584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2044700"/>
            <a:ext cx="100584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13500" y="3238500"/>
            <a:ext cx="2044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66300" y="3238500"/>
            <a:ext cx="20447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13500" y="5600700"/>
            <a:ext cx="2044700" cy="12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66300" y="5600700"/>
            <a:ext cx="20447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806700"/>
            <a:ext cx="505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700" y="2451100"/>
            <a:ext cx="1181100" cy="508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3100" y="2806700"/>
            <a:ext cx="4927600" cy="863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2451100"/>
            <a:ext cx="1181100" cy="508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7600" y="2806700"/>
            <a:ext cx="4889500" cy="863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5500" y="2451100"/>
            <a:ext cx="11811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2600" y="5219700"/>
            <a:ext cx="42799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5500" y="4826000"/>
            <a:ext cx="1181100" cy="50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4800" y="5168900"/>
            <a:ext cx="48768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92700" y="4826000"/>
            <a:ext cx="11811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6800" y="5219700"/>
            <a:ext cx="45212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11000" y="4826000"/>
            <a:ext cx="1181100" cy="508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9004300"/>
            <a:ext cx="10058400" cy="12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13500" y="7823200"/>
            <a:ext cx="2044700" cy="12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272665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66300" y="7823200"/>
            <a:ext cx="2044700" cy="12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5700" y="7378700"/>
            <a:ext cx="4902200" cy="914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95600" y="7378700"/>
            <a:ext cx="4864100" cy="914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6756400"/>
            <a:ext cx="787400" cy="965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01100" y="6743700"/>
            <a:ext cx="927100" cy="1130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92000" y="6743700"/>
            <a:ext cx="863600" cy="1028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17100" y="7340600"/>
            <a:ext cx="47117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5499100"/>
            <a:ext cx="16776700" cy="1612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501900"/>
            <a:ext cx="16637000" cy="240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927100"/>
            <a:ext cx="50292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400" y="1689100"/>
            <a:ext cx="31115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7594600"/>
            <a:ext cx="3822700" cy="173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2336800"/>
            <a:ext cx="35306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4584700"/>
            <a:ext cx="30861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4584700"/>
            <a:ext cx="30861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300" y="4584700"/>
            <a:ext cx="3086100" cy="11303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308100" y="4546600"/>
            <a:ext cx="4546600" cy="2032000"/>
            <a:chOff x="1308100" y="4546600"/>
            <a:chExt cx="4546600" cy="2032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0400" y="4546600"/>
              <a:ext cx="3403600" cy="13081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8100" y="5664200"/>
              <a:ext cx="4546600" cy="91440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7150100" y="4546600"/>
            <a:ext cx="4013200" cy="2032000"/>
            <a:chOff x="7150100" y="4546600"/>
            <a:chExt cx="4013200" cy="2032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3600" y="4546600"/>
              <a:ext cx="3492500" cy="13081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0100" y="5664200"/>
              <a:ext cx="4013200" cy="91440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2458700" y="4559300"/>
            <a:ext cx="3886200" cy="2019300"/>
            <a:chOff x="12458700" y="4559300"/>
            <a:chExt cx="3886200" cy="2019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58700" y="4559300"/>
              <a:ext cx="3454400" cy="12827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509500" y="5664200"/>
              <a:ext cx="3835400" cy="914400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3800" y="3111500"/>
            <a:ext cx="3111500" cy="113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4200" y="9664700"/>
            <a:ext cx="168656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689100"/>
            <a:ext cx="16865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2844800"/>
            <a:ext cx="17259300" cy="760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54000"/>
            <a:ext cx="70358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60400"/>
            <a:ext cx="62230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1739900"/>
            <a:ext cx="47371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2880691"/>
            <a:ext cx="2870200" cy="11303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705600" y="1305891"/>
            <a:ext cx="4546600" cy="2032000"/>
            <a:chOff x="1308100" y="4546600"/>
            <a:chExt cx="4546600" cy="2032000"/>
          </a:xfrm>
        </p:grpSpPr>
        <p:pic>
          <p:nvPicPr>
            <p:cNvPr id="12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0400" y="4546600"/>
              <a:ext cx="3403600" cy="1308100"/>
            </a:xfrm>
            <a:prstGeom prst="rect">
              <a:avLst/>
            </a:prstGeom>
          </p:spPr>
        </p:pic>
        <p:pic>
          <p:nvPicPr>
            <p:cNvPr id="13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100" y="5664200"/>
              <a:ext cx="45466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4200" y="9664700"/>
            <a:ext cx="168656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689100"/>
            <a:ext cx="16865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269987"/>
            <a:ext cx="17653000" cy="805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54000"/>
            <a:ext cx="70358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60400"/>
            <a:ext cx="62230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1689100"/>
            <a:ext cx="47752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300" y="2762250"/>
            <a:ext cx="2870200" cy="11303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162800" y="1187450"/>
            <a:ext cx="4013200" cy="2032000"/>
            <a:chOff x="7150100" y="4546600"/>
            <a:chExt cx="4013200" cy="2032000"/>
          </a:xfrm>
        </p:grpSpPr>
        <p:pic>
          <p:nvPicPr>
            <p:cNvPr id="12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3600" y="4546600"/>
              <a:ext cx="3492500" cy="1308100"/>
            </a:xfrm>
            <a:prstGeom prst="rect">
              <a:avLst/>
            </a:prstGeom>
          </p:spPr>
        </p:pic>
        <p:pic>
          <p:nvPicPr>
            <p:cNvPr id="13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0100" y="5664200"/>
              <a:ext cx="40132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4200" y="9664700"/>
            <a:ext cx="168656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689100"/>
            <a:ext cx="16865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3937000"/>
            <a:ext cx="18288000" cy="651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54000"/>
            <a:ext cx="7035800" cy="186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60400"/>
            <a:ext cx="62230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00" y="1689100"/>
            <a:ext cx="48641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400" y="2734779"/>
            <a:ext cx="2870200" cy="113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" y="6819900"/>
            <a:ext cx="2768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4648200"/>
            <a:ext cx="26289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79200" y="3048000"/>
            <a:ext cx="2603500" cy="9144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493000" y="1187450"/>
            <a:ext cx="3886200" cy="2019300"/>
            <a:chOff x="12458700" y="4559300"/>
            <a:chExt cx="3886200" cy="2019300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58700" y="4559300"/>
              <a:ext cx="3454400" cy="1282700"/>
            </a:xfrm>
            <a:prstGeom prst="rect">
              <a:avLst/>
            </a:prstGeom>
          </p:spPr>
        </p:pic>
        <p:pic>
          <p:nvPicPr>
            <p:cNvPr id="16" name="Picture 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509500" y="5664200"/>
              <a:ext cx="3835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660400"/>
            <a:ext cx="10236200" cy="9575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171700"/>
            <a:ext cx="8737600" cy="610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8600" y="-127000"/>
            <a:ext cx="27063700" cy="1211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2895600"/>
            <a:ext cx="13525500" cy="605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4343400"/>
            <a:ext cx="2260600" cy="196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200" y="6578600"/>
            <a:ext cx="2222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0500" y="2946400"/>
            <a:ext cx="1968500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660400"/>
            <a:ext cx="6172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4546600"/>
            <a:ext cx="3403600" cy="130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0" y="4546600"/>
            <a:ext cx="3492500" cy="1308100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450850" y="342900"/>
            <a:ext cx="3530600" cy="3022600"/>
            <a:chOff x="450850" y="342900"/>
            <a:chExt cx="3530600" cy="30226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00" y="342900"/>
              <a:ext cx="1562100" cy="15240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0850" y="571500"/>
              <a:ext cx="3530600" cy="2794000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68100" y="3898900"/>
            <a:ext cx="5956300" cy="2057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1600" y="4102100"/>
            <a:ext cx="558800" cy="1447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4300" y="4102100"/>
            <a:ext cx="558800" cy="1447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4200" y="6502400"/>
            <a:ext cx="457200" cy="1168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00" y="6502400"/>
            <a:ext cx="457200" cy="1168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5700" y="6502400"/>
            <a:ext cx="457200" cy="1168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6502400"/>
            <a:ext cx="457200" cy="1168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2800" y="6502400"/>
            <a:ext cx="457200" cy="1168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8500" y="6502400"/>
            <a:ext cx="457200" cy="1168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7100" y="6502400"/>
            <a:ext cx="457200" cy="1168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02900" y="6502400"/>
            <a:ext cx="457200" cy="1168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6502400"/>
            <a:ext cx="457200" cy="11684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87200" y="6502400"/>
            <a:ext cx="457200" cy="1168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73000" y="6502400"/>
            <a:ext cx="457200" cy="11684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1400" y="6502400"/>
            <a:ext cx="457200" cy="11684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71500" y="6502400"/>
            <a:ext cx="457200" cy="1168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07800" y="6134100"/>
            <a:ext cx="5664200" cy="2057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0700" y="3263900"/>
            <a:ext cx="1219200" cy="1231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4300" y="5397500"/>
            <a:ext cx="1460500" cy="123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358</Words>
  <Application>Microsoft Office PowerPoint</Application>
  <PresentationFormat>사용자 지정</PresentationFormat>
  <Paragraphs>38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YUHAN</cp:lastModifiedBy>
  <cp:revision>8</cp:revision>
  <dcterms:created xsi:type="dcterms:W3CDTF">2006-08-16T00:00:00Z</dcterms:created>
  <dcterms:modified xsi:type="dcterms:W3CDTF">2024-05-30T03:58:27Z</dcterms:modified>
</cp:coreProperties>
</file>